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3" r:id="rId3"/>
    <p:sldId id="284" r:id="rId4"/>
    <p:sldId id="282" r:id="rId5"/>
    <p:sldId id="286" r:id="rId6"/>
    <p:sldId id="285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kivy.org/doc/stable/api-kivy.app.html#kivy.app.App.run" TargetMode="External"/><Relationship Id="rId2" Type="http://schemas.openxmlformats.org/officeDocument/2006/relationships/hyperlink" Target="https://kivy.org/doc/stable/api-kivy.app.html#kivy.app.App.build" TargetMode="External"/><Relationship Id="rId1" Type="http://schemas.openxmlformats.org/officeDocument/2006/relationships/hyperlink" Target="https://kivy.org/doc/stable/api-kivy.app.html#kivy.app.App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kivy.org/doc/stable/api-kivy.app.html#kivy.app.App.run" TargetMode="External"/><Relationship Id="rId2" Type="http://schemas.openxmlformats.org/officeDocument/2006/relationships/hyperlink" Target="https://kivy.org/doc/stable/api-kivy.app.html#kivy.app.App.build" TargetMode="External"/><Relationship Id="rId1" Type="http://schemas.openxmlformats.org/officeDocument/2006/relationships/hyperlink" Target="https://kivy.org/doc/stable/api-kivy.app.html#kivy.app.App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CC2F04-95D8-4FC1-AD98-B58B3F65D70E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6D14DE2-621B-46FB-A4DC-630B97DD63C4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4FC03AC3-012C-46A9-AB61-29788FFEC2AA}" type="parTrans" cxnId="{80DD3937-C12E-45E9-88AE-CCDC1A859F26}">
      <dgm:prSet/>
      <dgm:spPr/>
      <dgm:t>
        <a:bodyPr/>
        <a:lstStyle/>
        <a:p>
          <a:endParaRPr lang="en-US"/>
        </a:p>
      </dgm:t>
    </dgm:pt>
    <dgm:pt modelId="{524E5A8D-D20F-4E6C-BDF1-816F16F103A9}" type="sibTrans" cxnId="{80DD3937-C12E-45E9-88AE-CCDC1A859F26}">
      <dgm:prSet/>
      <dgm:spPr/>
      <dgm:t>
        <a:bodyPr/>
        <a:lstStyle/>
        <a:p>
          <a:endParaRPr lang="en-US"/>
        </a:p>
      </dgm:t>
    </dgm:pt>
    <dgm:pt modelId="{7AAA0BD8-365C-4239-8D3F-B8898BBFDF34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sub-classing the </a:t>
          </a:r>
          <a:r>
            <a:rPr lang="en-US" b="0" i="0" dirty="0">
              <a:hlinkClick xmlns:r="http://schemas.openxmlformats.org/officeDocument/2006/relationships" r:id="rId1" tooltip="kivy.app.App"/>
            </a:rPr>
            <a:t>App</a:t>
          </a:r>
          <a:r>
            <a:rPr lang="en-US" b="0" i="0" dirty="0"/>
            <a:t> class</a:t>
          </a:r>
          <a:endParaRPr lang="en-US" dirty="0"/>
        </a:p>
      </dgm:t>
    </dgm:pt>
    <dgm:pt modelId="{51084073-AE03-42A4-A3BD-D5470845E9C9}" type="parTrans" cxnId="{FFD55AC8-1726-43B3-9DD4-688956188F58}">
      <dgm:prSet/>
      <dgm:spPr/>
      <dgm:t>
        <a:bodyPr/>
        <a:lstStyle/>
        <a:p>
          <a:endParaRPr lang="en-US"/>
        </a:p>
      </dgm:t>
    </dgm:pt>
    <dgm:pt modelId="{9FC2F7CF-4597-4D42-8800-78785600AE19}" type="sibTrans" cxnId="{FFD55AC8-1726-43B3-9DD4-688956188F58}">
      <dgm:prSet/>
      <dgm:spPr/>
      <dgm:t>
        <a:bodyPr/>
        <a:lstStyle/>
        <a:p>
          <a:endParaRPr lang="en-US"/>
        </a:p>
      </dgm:t>
    </dgm:pt>
    <dgm:pt modelId="{ADECC76B-6621-485D-A927-4D282E3B074A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37772D6A-AA65-481E-85FA-07B1E8CB28AD}" type="parTrans" cxnId="{61EB5E47-67D5-4DE9-9990-EFC0E19EB0CF}">
      <dgm:prSet/>
      <dgm:spPr/>
      <dgm:t>
        <a:bodyPr/>
        <a:lstStyle/>
        <a:p>
          <a:endParaRPr lang="en-US"/>
        </a:p>
      </dgm:t>
    </dgm:pt>
    <dgm:pt modelId="{E3A51646-BCF3-4786-856F-5EF0278A9366}" type="sibTrans" cxnId="{61EB5E47-67D5-4DE9-9990-EFC0E19EB0CF}">
      <dgm:prSet/>
      <dgm:spPr/>
      <dgm:t>
        <a:bodyPr/>
        <a:lstStyle/>
        <a:p>
          <a:endParaRPr lang="en-US"/>
        </a:p>
      </dgm:t>
    </dgm:pt>
    <dgm:pt modelId="{7C8D989F-EC8B-4B30-BE73-F507B9B3EA49}">
      <dgm:prSet phldrT="[Text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implementing its </a:t>
          </a:r>
          <a:r>
            <a:rPr lang="en-US" b="0" i="0" dirty="0">
              <a:hlinkClick xmlns:r="http://schemas.openxmlformats.org/officeDocument/2006/relationships" r:id="rId2" tooltip="kivy.app.App.build"/>
            </a:rPr>
            <a:t>build()</a:t>
          </a:r>
          <a:r>
            <a:rPr lang="en-US" b="0" i="0" dirty="0"/>
            <a:t> method so it returns a Widget instance</a:t>
          </a:r>
          <a:endParaRPr lang="en-US" dirty="0"/>
        </a:p>
      </dgm:t>
    </dgm:pt>
    <dgm:pt modelId="{A2E419C9-5237-4EF8-9CC3-D81B7F5A1259}" type="parTrans" cxnId="{B5698CE8-9EF3-4DDD-9B16-28B87FC791D5}">
      <dgm:prSet/>
      <dgm:spPr/>
      <dgm:t>
        <a:bodyPr/>
        <a:lstStyle/>
        <a:p>
          <a:endParaRPr lang="en-US"/>
        </a:p>
      </dgm:t>
    </dgm:pt>
    <dgm:pt modelId="{E9761565-8049-426F-B4A2-C16DDA1D8FC9}" type="sibTrans" cxnId="{B5698CE8-9EF3-4DDD-9B16-28B87FC791D5}">
      <dgm:prSet/>
      <dgm:spPr/>
      <dgm:t>
        <a:bodyPr/>
        <a:lstStyle/>
        <a:p>
          <a:endParaRPr lang="en-US"/>
        </a:p>
      </dgm:t>
    </dgm:pt>
    <dgm:pt modelId="{148A7C9C-6A17-4A8C-996E-A12EAD39663D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F00D0992-57A1-4B90-B657-67D9DD963907}" type="parTrans" cxnId="{98317124-9A64-4A52-8B07-44EDE1C6058D}">
      <dgm:prSet/>
      <dgm:spPr/>
      <dgm:t>
        <a:bodyPr/>
        <a:lstStyle/>
        <a:p>
          <a:endParaRPr lang="en-US"/>
        </a:p>
      </dgm:t>
    </dgm:pt>
    <dgm:pt modelId="{23712125-3B0A-4F0F-9A49-66ABCDCA3A78}" type="sibTrans" cxnId="{98317124-9A64-4A52-8B07-44EDE1C6058D}">
      <dgm:prSet/>
      <dgm:spPr/>
      <dgm:t>
        <a:bodyPr/>
        <a:lstStyle/>
        <a:p>
          <a:endParaRPr lang="en-US"/>
        </a:p>
      </dgm:t>
    </dgm:pt>
    <dgm:pt modelId="{A23A9172-146B-4C44-9200-F65A1F50533E}">
      <dgm:prSet phldrT="[Text]"/>
      <dgm:spPr>
        <a:noFill/>
      </dgm:spPr>
      <dgm:t>
        <a:bodyPr/>
        <a:lstStyle/>
        <a:p>
          <a:r>
            <a:rPr lang="en-US" b="0" i="0" dirty="0"/>
            <a:t>instantiating this class, and calling its </a:t>
          </a:r>
          <a:r>
            <a:rPr lang="en-US" b="0" i="0" dirty="0">
              <a:hlinkClick xmlns:r="http://schemas.openxmlformats.org/officeDocument/2006/relationships" r:id="rId3" tooltip="kivy.app.App.run"/>
            </a:rPr>
            <a:t>run()</a:t>
          </a:r>
          <a:r>
            <a:rPr lang="en-US" b="0" i="0" dirty="0"/>
            <a:t> method</a:t>
          </a:r>
          <a:endParaRPr lang="en-US" dirty="0"/>
        </a:p>
      </dgm:t>
    </dgm:pt>
    <dgm:pt modelId="{B91A7AA3-794B-4357-99F8-BD652DF6D5B6}" type="parTrans" cxnId="{93D0674B-CC9D-4D91-9DCA-5CFED74B2D53}">
      <dgm:prSet/>
      <dgm:spPr/>
      <dgm:t>
        <a:bodyPr/>
        <a:lstStyle/>
        <a:p>
          <a:endParaRPr lang="en-US"/>
        </a:p>
      </dgm:t>
    </dgm:pt>
    <dgm:pt modelId="{8B685BAD-9E64-4B42-96F6-497EC9929DCA}" type="sibTrans" cxnId="{93D0674B-CC9D-4D91-9DCA-5CFED74B2D53}">
      <dgm:prSet/>
      <dgm:spPr/>
      <dgm:t>
        <a:bodyPr/>
        <a:lstStyle/>
        <a:p>
          <a:endParaRPr lang="en-US"/>
        </a:p>
      </dgm:t>
    </dgm:pt>
    <dgm:pt modelId="{93CA4B62-9F2A-4270-9820-4AEA6C0DD11D}" type="pres">
      <dgm:prSet presAssocID="{C4CC2F04-95D8-4FC1-AD98-B58B3F65D70E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5113EF4E-A088-4547-8D75-12FC25856A87}" type="pres">
      <dgm:prSet presAssocID="{F6D14DE2-621B-46FB-A4DC-630B97DD63C4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BE137552-7BB9-4FFC-907A-0404EDE9B793}" type="pres">
      <dgm:prSet presAssocID="{F6D14DE2-621B-46FB-A4DC-630B97DD63C4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98E71C1A-47C7-4F92-B47F-EFD4D748F1AF}" type="pres">
      <dgm:prSet presAssocID="{ADECC76B-6621-485D-A927-4D282E3B074A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9D0ADC87-2B8A-4C31-9833-6BA9B3CBBC70}" type="pres">
      <dgm:prSet presAssocID="{ADECC76B-6621-485D-A927-4D282E3B074A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61A5361E-2E91-49A0-BBCB-8234C31FDC39}" type="pres">
      <dgm:prSet presAssocID="{148A7C9C-6A17-4A8C-996E-A12EAD39663D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3E0A2255-ED1B-44C8-8C75-CAA78E480846}" type="pres">
      <dgm:prSet presAssocID="{148A7C9C-6A17-4A8C-996E-A12EAD39663D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B163003-9F71-4BF1-BF06-27B121FB8825}" type="presOf" srcId="{148A7C9C-6A17-4A8C-996E-A12EAD39663D}" destId="{61A5361E-2E91-49A0-BBCB-8234C31FDC39}" srcOrd="0" destOrd="0" presId="urn:microsoft.com/office/officeart/2009/3/layout/IncreasingArrowsProcess"/>
    <dgm:cxn modelId="{98317124-9A64-4A52-8B07-44EDE1C6058D}" srcId="{C4CC2F04-95D8-4FC1-AD98-B58B3F65D70E}" destId="{148A7C9C-6A17-4A8C-996E-A12EAD39663D}" srcOrd="2" destOrd="0" parTransId="{F00D0992-57A1-4B90-B657-67D9DD963907}" sibTransId="{23712125-3B0A-4F0F-9A49-66ABCDCA3A78}"/>
    <dgm:cxn modelId="{80DD3937-C12E-45E9-88AE-CCDC1A859F26}" srcId="{C4CC2F04-95D8-4FC1-AD98-B58B3F65D70E}" destId="{F6D14DE2-621B-46FB-A4DC-630B97DD63C4}" srcOrd="0" destOrd="0" parTransId="{4FC03AC3-012C-46A9-AB61-29788FFEC2AA}" sibTransId="{524E5A8D-D20F-4E6C-BDF1-816F16F103A9}"/>
    <dgm:cxn modelId="{61EB5E47-67D5-4DE9-9990-EFC0E19EB0CF}" srcId="{C4CC2F04-95D8-4FC1-AD98-B58B3F65D70E}" destId="{ADECC76B-6621-485D-A927-4D282E3B074A}" srcOrd="1" destOrd="0" parTransId="{37772D6A-AA65-481E-85FA-07B1E8CB28AD}" sibTransId="{E3A51646-BCF3-4786-856F-5EF0278A9366}"/>
    <dgm:cxn modelId="{1B04384B-1E85-4D0E-BF92-B49C59469CD8}" type="presOf" srcId="{C4CC2F04-95D8-4FC1-AD98-B58B3F65D70E}" destId="{93CA4B62-9F2A-4270-9820-4AEA6C0DD11D}" srcOrd="0" destOrd="0" presId="urn:microsoft.com/office/officeart/2009/3/layout/IncreasingArrowsProcess"/>
    <dgm:cxn modelId="{93D0674B-CC9D-4D91-9DCA-5CFED74B2D53}" srcId="{148A7C9C-6A17-4A8C-996E-A12EAD39663D}" destId="{A23A9172-146B-4C44-9200-F65A1F50533E}" srcOrd="0" destOrd="0" parTransId="{B91A7AA3-794B-4357-99F8-BD652DF6D5B6}" sibTransId="{8B685BAD-9E64-4B42-96F6-497EC9929DCA}"/>
    <dgm:cxn modelId="{545CA773-83AE-4A62-A5EB-93B7B7C9A471}" type="presOf" srcId="{7C8D989F-EC8B-4B30-BE73-F507B9B3EA49}" destId="{9D0ADC87-2B8A-4C31-9833-6BA9B3CBBC70}" srcOrd="0" destOrd="0" presId="urn:microsoft.com/office/officeart/2009/3/layout/IncreasingArrowsProcess"/>
    <dgm:cxn modelId="{688B8159-77D1-4C96-945C-705E1F2AB326}" type="presOf" srcId="{ADECC76B-6621-485D-A927-4D282E3B074A}" destId="{98E71C1A-47C7-4F92-B47F-EFD4D748F1AF}" srcOrd="0" destOrd="0" presId="urn:microsoft.com/office/officeart/2009/3/layout/IncreasingArrowsProcess"/>
    <dgm:cxn modelId="{0C04E5AF-5438-452F-BCA1-292BF6C51049}" type="presOf" srcId="{A23A9172-146B-4C44-9200-F65A1F50533E}" destId="{3E0A2255-ED1B-44C8-8C75-CAA78E480846}" srcOrd="0" destOrd="0" presId="urn:microsoft.com/office/officeart/2009/3/layout/IncreasingArrowsProcess"/>
    <dgm:cxn modelId="{FFD55AC8-1726-43B3-9DD4-688956188F58}" srcId="{F6D14DE2-621B-46FB-A4DC-630B97DD63C4}" destId="{7AAA0BD8-365C-4239-8D3F-B8898BBFDF34}" srcOrd="0" destOrd="0" parTransId="{51084073-AE03-42A4-A3BD-D5470845E9C9}" sibTransId="{9FC2F7CF-4597-4D42-8800-78785600AE19}"/>
    <dgm:cxn modelId="{C5BFC2D9-9A0F-47DD-A16E-DFBA43C2320C}" type="presOf" srcId="{7AAA0BD8-365C-4239-8D3F-B8898BBFDF34}" destId="{BE137552-7BB9-4FFC-907A-0404EDE9B793}" srcOrd="0" destOrd="0" presId="urn:microsoft.com/office/officeart/2009/3/layout/IncreasingArrowsProcess"/>
    <dgm:cxn modelId="{B5698CE8-9EF3-4DDD-9B16-28B87FC791D5}" srcId="{ADECC76B-6621-485D-A927-4D282E3B074A}" destId="{7C8D989F-EC8B-4B30-BE73-F507B9B3EA49}" srcOrd="0" destOrd="0" parTransId="{A2E419C9-5237-4EF8-9CC3-D81B7F5A1259}" sibTransId="{E9761565-8049-426F-B4A2-C16DDA1D8FC9}"/>
    <dgm:cxn modelId="{5A7E92F1-0A7E-44DD-BA10-D348043A9EC9}" type="presOf" srcId="{F6D14DE2-621B-46FB-A4DC-630B97DD63C4}" destId="{5113EF4E-A088-4547-8D75-12FC25856A87}" srcOrd="0" destOrd="0" presId="urn:microsoft.com/office/officeart/2009/3/layout/IncreasingArrowsProcess"/>
    <dgm:cxn modelId="{E99C68DF-6A70-43BC-9DFC-5B5ADFFE2FCA}" type="presParOf" srcId="{93CA4B62-9F2A-4270-9820-4AEA6C0DD11D}" destId="{5113EF4E-A088-4547-8D75-12FC25856A87}" srcOrd="0" destOrd="0" presId="urn:microsoft.com/office/officeart/2009/3/layout/IncreasingArrowsProcess"/>
    <dgm:cxn modelId="{F74AA003-70B5-458C-99E1-843647015154}" type="presParOf" srcId="{93CA4B62-9F2A-4270-9820-4AEA6C0DD11D}" destId="{BE137552-7BB9-4FFC-907A-0404EDE9B793}" srcOrd="1" destOrd="0" presId="urn:microsoft.com/office/officeart/2009/3/layout/IncreasingArrowsProcess"/>
    <dgm:cxn modelId="{32EE4D6A-D9DC-46C6-AD28-111AC4334773}" type="presParOf" srcId="{93CA4B62-9F2A-4270-9820-4AEA6C0DD11D}" destId="{98E71C1A-47C7-4F92-B47F-EFD4D748F1AF}" srcOrd="2" destOrd="0" presId="urn:microsoft.com/office/officeart/2009/3/layout/IncreasingArrowsProcess"/>
    <dgm:cxn modelId="{16916ACF-E5FA-41E2-BF48-4ECBB1ABB8F2}" type="presParOf" srcId="{93CA4B62-9F2A-4270-9820-4AEA6C0DD11D}" destId="{9D0ADC87-2B8A-4C31-9833-6BA9B3CBBC70}" srcOrd="3" destOrd="0" presId="urn:microsoft.com/office/officeart/2009/3/layout/IncreasingArrowsProcess"/>
    <dgm:cxn modelId="{C8999922-B1D3-4F52-B5E2-E955305C3362}" type="presParOf" srcId="{93CA4B62-9F2A-4270-9820-4AEA6C0DD11D}" destId="{61A5361E-2E91-49A0-BBCB-8234C31FDC39}" srcOrd="4" destOrd="0" presId="urn:microsoft.com/office/officeart/2009/3/layout/IncreasingArrowsProcess"/>
    <dgm:cxn modelId="{6DF1E405-D737-4AE0-9820-A6F36B5BFF68}" type="presParOf" srcId="{93CA4B62-9F2A-4270-9820-4AEA6C0DD11D}" destId="{3E0A2255-ED1B-44C8-8C75-CAA78E480846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3EF4E-A088-4547-8D75-12FC25856A87}">
      <dsp:nvSpPr>
        <dsp:cNvPr id="0" name=""/>
        <dsp:cNvSpPr/>
      </dsp:nvSpPr>
      <dsp:spPr>
        <a:xfrm>
          <a:off x="0" y="551139"/>
          <a:ext cx="6096000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0" y="773091"/>
        <a:ext cx="5874048" cy="443905"/>
      </dsp:txXfrm>
    </dsp:sp>
    <dsp:sp modelId="{BE137552-7BB9-4FFC-907A-0404EDE9B793}">
      <dsp:nvSpPr>
        <dsp:cNvPr id="0" name=""/>
        <dsp:cNvSpPr/>
      </dsp:nvSpPr>
      <dsp:spPr>
        <a:xfrm>
          <a:off x="0" y="1235768"/>
          <a:ext cx="1877568" cy="1710248"/>
        </a:xfrm>
        <a:prstGeom prst="rect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sub-classing the </a:t>
          </a:r>
          <a:r>
            <a:rPr lang="en-US" sz="1700" b="0" i="0" kern="1200" dirty="0">
              <a:hlinkClick xmlns:r="http://schemas.openxmlformats.org/officeDocument/2006/relationships" r:id="rId1" tooltip="kivy.app.App"/>
            </a:rPr>
            <a:t>App</a:t>
          </a:r>
          <a:r>
            <a:rPr lang="en-US" sz="1700" b="0" i="0" kern="1200" dirty="0"/>
            <a:t> class</a:t>
          </a:r>
          <a:endParaRPr lang="en-US" sz="1700" kern="1200" dirty="0"/>
        </a:p>
      </dsp:txBody>
      <dsp:txXfrm>
        <a:off x="0" y="1235768"/>
        <a:ext cx="1877568" cy="1710248"/>
      </dsp:txXfrm>
    </dsp:sp>
    <dsp:sp modelId="{98E71C1A-47C7-4F92-B47F-EFD4D748F1AF}">
      <dsp:nvSpPr>
        <dsp:cNvPr id="0" name=""/>
        <dsp:cNvSpPr/>
      </dsp:nvSpPr>
      <dsp:spPr>
        <a:xfrm>
          <a:off x="1877568" y="847075"/>
          <a:ext cx="4218432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1877568" y="1069027"/>
        <a:ext cx="3996480" cy="443905"/>
      </dsp:txXfrm>
    </dsp:sp>
    <dsp:sp modelId="{9D0ADC87-2B8A-4C31-9833-6BA9B3CBBC70}">
      <dsp:nvSpPr>
        <dsp:cNvPr id="0" name=""/>
        <dsp:cNvSpPr/>
      </dsp:nvSpPr>
      <dsp:spPr>
        <a:xfrm>
          <a:off x="1877568" y="1531705"/>
          <a:ext cx="1877568" cy="1710248"/>
        </a:xfrm>
        <a:prstGeom prst="rect">
          <a:avLst/>
        </a:prstGeom>
        <a:noFill/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b="0" i="0" kern="1200" dirty="0"/>
            <a:t>implementing its </a:t>
          </a:r>
          <a:r>
            <a:rPr lang="en-US" sz="1700" b="0" i="0" kern="1200" dirty="0">
              <a:hlinkClick xmlns:r="http://schemas.openxmlformats.org/officeDocument/2006/relationships" r:id="rId2" tooltip="kivy.app.App.build"/>
            </a:rPr>
            <a:t>build()</a:t>
          </a:r>
          <a:r>
            <a:rPr lang="en-US" sz="1700" b="0" i="0" kern="1200" dirty="0"/>
            <a:t> method so it returns a Widget instance</a:t>
          </a:r>
          <a:endParaRPr lang="en-US" sz="1700" kern="1200" dirty="0"/>
        </a:p>
      </dsp:txBody>
      <dsp:txXfrm>
        <a:off x="1877568" y="1531705"/>
        <a:ext cx="1877568" cy="1710248"/>
      </dsp:txXfrm>
    </dsp:sp>
    <dsp:sp modelId="{61A5361E-2E91-49A0-BBCB-8234C31FDC39}">
      <dsp:nvSpPr>
        <dsp:cNvPr id="0" name=""/>
        <dsp:cNvSpPr/>
      </dsp:nvSpPr>
      <dsp:spPr>
        <a:xfrm>
          <a:off x="3755136" y="1143012"/>
          <a:ext cx="2340864" cy="887809"/>
        </a:xfrm>
        <a:prstGeom prst="rightArrow">
          <a:avLst>
            <a:gd name="adj1" fmla="val 5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14094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>
        <a:off x="3755136" y="1364964"/>
        <a:ext cx="2118912" cy="443905"/>
      </dsp:txXfrm>
    </dsp:sp>
    <dsp:sp modelId="{3E0A2255-ED1B-44C8-8C75-CAA78E480846}">
      <dsp:nvSpPr>
        <dsp:cNvPr id="0" name=""/>
        <dsp:cNvSpPr/>
      </dsp:nvSpPr>
      <dsp:spPr>
        <a:xfrm>
          <a:off x="3755136" y="1827641"/>
          <a:ext cx="1877568" cy="1685219"/>
        </a:xfrm>
        <a:prstGeom prst="rect">
          <a:avLst/>
        </a:prstGeom>
        <a:noFill/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instantiating this class, and calling its </a:t>
          </a:r>
          <a:r>
            <a:rPr lang="en-US" sz="1700" b="0" i="0" kern="1200" dirty="0">
              <a:hlinkClick xmlns:r="http://schemas.openxmlformats.org/officeDocument/2006/relationships" r:id="rId3" tooltip="kivy.app.App.run"/>
            </a:rPr>
            <a:t>run()</a:t>
          </a:r>
          <a:r>
            <a:rPr lang="en-US" sz="1700" b="0" i="0" kern="1200" dirty="0"/>
            <a:t> method</a:t>
          </a:r>
          <a:endParaRPr lang="en-US" sz="1700" kern="1200" dirty="0"/>
        </a:p>
      </dsp:txBody>
      <dsp:txXfrm>
        <a:off x="3755136" y="1827641"/>
        <a:ext cx="1877568" cy="1685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vymd/KivyMD/tree/master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kivymd/KivyMD/wiki" TargetMode="External"/><Relationship Id="rId4" Type="http://schemas.openxmlformats.org/officeDocument/2006/relationships/hyperlink" Target="https://kivymd.readthedocs.io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6868"/>
          <a:stretch/>
        </p:blipFill>
        <p:spPr bwMode="auto">
          <a:xfrm>
            <a:off x="-1" y="0"/>
            <a:ext cx="9144001" cy="694944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8" y="6202303"/>
            <a:ext cx="350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3 – Building a mobile apps using </a:t>
            </a:r>
            <a:r>
              <a:rPr lang="en-US" b="1" dirty="0" err="1">
                <a:solidFill>
                  <a:schemeClr val="bg1"/>
                </a:solidFill>
              </a:rPr>
              <a:t>Kivy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 err="1">
                <a:solidFill>
                  <a:schemeClr val="bg1"/>
                </a:solidFill>
              </a:rPr>
              <a:t>kivyMD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189E66E8-973B-8B2F-1D5A-3FD835A0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58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C05E2B-13B8-66D3-CE94-E92853E9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21" y="1959563"/>
            <a:ext cx="5620696" cy="48828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52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 to Spyder         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5E94F18-9255-4179-26A4-957E42A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7" y="112542"/>
            <a:ext cx="688257" cy="6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A093C-2633-8817-0A4C-625EDD205C3C}"/>
              </a:ext>
            </a:extLst>
          </p:cNvPr>
          <p:cNvSpPr txBox="1"/>
          <p:nvPr/>
        </p:nvSpPr>
        <p:spPr>
          <a:xfrm>
            <a:off x="563532" y="953031"/>
            <a:ext cx="2794676" cy="6463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see the plot, do click</a:t>
            </a:r>
          </a:p>
          <a:p>
            <a:r>
              <a:rPr lang="en-US" dirty="0"/>
              <a:t>	View &gt;&gt; Panes &gt;&gt; Plots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56B5135-3B88-FFF1-1FA9-E7F67A99AF55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>
            <a:off x="3358208" y="1276197"/>
            <a:ext cx="3844451" cy="15795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9C9BB-9851-8F7A-CC41-23B72BD0C36D}"/>
              </a:ext>
            </a:extLst>
          </p:cNvPr>
          <p:cNvSpPr/>
          <p:nvPr/>
        </p:nvSpPr>
        <p:spPr>
          <a:xfrm>
            <a:off x="5992837" y="2855742"/>
            <a:ext cx="2419643" cy="10972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129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B5B668-7DB1-87F7-EB62-765B5CC30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r="4176"/>
          <a:stretch/>
        </p:blipFill>
        <p:spPr bwMode="auto">
          <a:xfrm>
            <a:off x="0" y="1322363"/>
            <a:ext cx="9144000" cy="475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9E0DF-AEE8-713C-E804-8C6F4AFDFFC8}"/>
              </a:ext>
            </a:extLst>
          </p:cNvPr>
          <p:cNvSpPr txBox="1"/>
          <p:nvPr/>
        </p:nvSpPr>
        <p:spPr>
          <a:xfrm>
            <a:off x="0" y="6175497"/>
            <a:ext cx="96293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Is a collection of </a:t>
            </a:r>
            <a:r>
              <a:rPr lang="en-US" b="1" i="0" dirty="0">
                <a:effectLst/>
                <a:latin typeface="-apple-system"/>
              </a:rPr>
              <a:t>Material Design</a:t>
            </a:r>
            <a:r>
              <a:rPr lang="en-US" b="0" i="0" dirty="0">
                <a:effectLst/>
                <a:latin typeface="-apple-system"/>
              </a:rPr>
              <a:t> compliant widgets for use with, </a:t>
            </a:r>
            <a:r>
              <a:rPr lang="en-US" b="0" i="0" dirty="0" err="1">
                <a:effectLst/>
                <a:latin typeface="-apple-system"/>
              </a:rPr>
              <a:t>Kivy</a:t>
            </a:r>
            <a:r>
              <a:rPr lang="en-US" b="0" i="0" dirty="0">
                <a:effectLst/>
                <a:latin typeface="-apple-system"/>
              </a:rPr>
              <a:t> cross-platform graphical framework a framework for cross-platform, touch-enabled graphical applications.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129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AD60-76B2-F3D7-9C09-EDE09BCE5017}"/>
              </a:ext>
            </a:extLst>
          </p:cNvPr>
          <p:cNvSpPr txBox="1"/>
          <p:nvPr/>
        </p:nvSpPr>
        <p:spPr>
          <a:xfrm>
            <a:off x="2293035" y="1258417"/>
            <a:ext cx="18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Installing </a:t>
            </a:r>
            <a:r>
              <a:rPr lang="en-US" b="1" dirty="0" err="1"/>
              <a:t>kivyMD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856FC-FDAC-A052-2AD2-6A5D24867C34}"/>
              </a:ext>
            </a:extLst>
          </p:cNvPr>
          <p:cNvSpPr txBox="1"/>
          <p:nvPr/>
        </p:nvSpPr>
        <p:spPr>
          <a:xfrm>
            <a:off x="2395823" y="1666380"/>
            <a:ext cx="2761225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Söhne Mono"/>
              </a:rPr>
              <a:t>pip install </a:t>
            </a:r>
            <a:r>
              <a:rPr lang="en-US" i="1" dirty="0" err="1">
                <a:solidFill>
                  <a:schemeClr val="tx1"/>
                </a:solidFill>
                <a:latin typeface="Söhne Mono"/>
              </a:rPr>
              <a:t>kivymd</a:t>
            </a:r>
            <a:endParaRPr lang="en-US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6C3EB0CC-4488-31E5-7737-D7544CE02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7" y="1083770"/>
            <a:ext cx="1534551" cy="153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9DDB9-2B78-50A9-C3C9-ACA539A8BAB1}"/>
              </a:ext>
            </a:extLst>
          </p:cNvPr>
          <p:cNvSpPr txBox="1"/>
          <p:nvPr/>
        </p:nvSpPr>
        <p:spPr>
          <a:xfrm>
            <a:off x="2293034" y="2295155"/>
            <a:ext cx="631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If we want to install development version from </a:t>
            </a:r>
            <a:r>
              <a:rPr lang="en-US" b="0" i="0" u="sng" dirty="0">
                <a:effectLst/>
                <a:latin typeface="-apple-system"/>
                <a:hlinkClick r:id="rId3"/>
              </a:rPr>
              <a:t>master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branch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92021-8DD4-3E6B-F27A-D9BB3E20B673}"/>
              </a:ext>
            </a:extLst>
          </p:cNvPr>
          <p:cNvSpPr txBox="1"/>
          <p:nvPr/>
        </p:nvSpPr>
        <p:spPr>
          <a:xfrm>
            <a:off x="2423958" y="2659215"/>
            <a:ext cx="6312079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Söhne Mono"/>
              </a:rPr>
              <a:t>pip install https://github.com/kivymd/KivyMD/archive/master.zip</a:t>
            </a:r>
            <a:endParaRPr lang="en-US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EAE1B-DDAC-B8EA-409B-FCEB682A8B28}"/>
              </a:ext>
            </a:extLst>
          </p:cNvPr>
          <p:cNvSpPr txBox="1"/>
          <p:nvPr/>
        </p:nvSpPr>
        <p:spPr>
          <a:xfrm>
            <a:off x="2293035" y="32898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We 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also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can install manually from sources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33057-EEC2-B36A-5AA4-07D6AE1C7D17}"/>
              </a:ext>
            </a:extLst>
          </p:cNvPr>
          <p:cNvSpPr txBox="1"/>
          <p:nvPr/>
        </p:nvSpPr>
        <p:spPr>
          <a:xfrm>
            <a:off x="2423958" y="3639627"/>
            <a:ext cx="6312079" cy="9233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  <a:latin typeface="Söhne Mono"/>
              </a:rPr>
              <a:t>git clone https://github.com/kivymd/KivyMD.git --depth 1</a:t>
            </a:r>
          </a:p>
          <a:p>
            <a:r>
              <a:rPr lang="en-US" i="1" dirty="0">
                <a:solidFill>
                  <a:schemeClr val="tx1"/>
                </a:solidFill>
                <a:latin typeface="Söhne Mono"/>
              </a:rPr>
              <a:t>cd </a:t>
            </a:r>
            <a:r>
              <a:rPr lang="en-US" i="1" dirty="0" err="1">
                <a:solidFill>
                  <a:schemeClr val="tx1"/>
                </a:solidFill>
                <a:latin typeface="Söhne Mono"/>
              </a:rPr>
              <a:t>KivyMD</a:t>
            </a:r>
            <a:endParaRPr lang="en-US" i="1" dirty="0">
              <a:solidFill>
                <a:schemeClr val="tx1"/>
              </a:solidFill>
              <a:latin typeface="Söhne Mono"/>
            </a:endParaRPr>
          </a:p>
          <a:p>
            <a:r>
              <a:rPr lang="en-US" i="1" dirty="0">
                <a:solidFill>
                  <a:schemeClr val="tx1"/>
                </a:solidFill>
                <a:latin typeface="Söhne Mono"/>
              </a:rPr>
              <a:t>pip install .</a:t>
            </a:r>
            <a:endParaRPr lang="en-US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26B586-4487-91B7-BF11-356DA9E735F0}"/>
              </a:ext>
            </a:extLst>
          </p:cNvPr>
          <p:cNvSpPr txBox="1"/>
          <p:nvPr/>
        </p:nvSpPr>
        <p:spPr>
          <a:xfrm>
            <a:off x="0" y="5934670"/>
            <a:ext cx="70527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See documentation at </a:t>
            </a: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4"/>
              </a:rPr>
              <a:t>https://kivymd.readthedocs.io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Wiki with examples of using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KivyMD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widgets: </a:t>
            </a:r>
            <a:r>
              <a:rPr lang="en-US" b="0" i="0" u="sng" dirty="0">
                <a:solidFill>
                  <a:srgbClr val="1F2328"/>
                </a:solidFill>
                <a:effectLst/>
                <a:latin typeface="-apple-system"/>
                <a:hlinkClick r:id="rId5"/>
              </a:rPr>
              <a:t>https://github.com/kivymd/KivyMD/wiki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94129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129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55A92-F2FB-8C3C-1613-83D88B15BBE5}"/>
              </a:ext>
            </a:extLst>
          </p:cNvPr>
          <p:cNvSpPr txBox="1"/>
          <p:nvPr/>
        </p:nvSpPr>
        <p:spPr>
          <a:xfrm>
            <a:off x="356008" y="901454"/>
            <a:ext cx="3737691" cy="181588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kivy.app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App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kivy.uix.label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Label</a:t>
            </a: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class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(App):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def build(self):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return Label(text="Hello, World")</a:t>
            </a: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().run()</a:t>
            </a:r>
            <a:endParaRPr lang="en-US" sz="1400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C1DC0-3F26-AF95-FA3C-D0CB32A835AF}"/>
              </a:ext>
            </a:extLst>
          </p:cNvPr>
          <p:cNvSpPr txBox="1"/>
          <p:nvPr/>
        </p:nvSpPr>
        <p:spPr>
          <a:xfrm>
            <a:off x="4276580" y="875230"/>
            <a:ext cx="4543864" cy="181588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kivymd.app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MDApp</a:t>
            </a:r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kivymd.uix.label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MDLabel</a:t>
            </a:r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class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def build(self):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return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MDLabel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(text="Hello, World",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halign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="center")</a:t>
            </a: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().run()</a:t>
            </a:r>
            <a:endParaRPr lang="en-US" sz="1400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B6B1E0-5C74-6DB5-E594-24CFEF9C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52" y="3207434"/>
            <a:ext cx="4638293" cy="347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90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129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KivyMD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C6D13-848E-E708-4FF2-5157F2A5E965}"/>
              </a:ext>
            </a:extLst>
          </p:cNvPr>
          <p:cNvSpPr txBox="1"/>
          <p:nvPr/>
        </p:nvSpPr>
        <p:spPr>
          <a:xfrm>
            <a:off x="3038622" y="1137697"/>
            <a:ext cx="263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Between </a:t>
            </a:r>
            <a:r>
              <a:rPr lang="en-US" b="1" dirty="0" err="1"/>
              <a:t>kivy</a:t>
            </a:r>
            <a:r>
              <a:rPr lang="en-US" b="1" dirty="0"/>
              <a:t> and </a:t>
            </a:r>
            <a:r>
              <a:rPr lang="en-US" b="1" dirty="0" err="1"/>
              <a:t>kivymd</a:t>
            </a:r>
            <a:endParaRPr lang="en-US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9079403-31E6-43EE-E052-6D0C89C1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204" y="1671849"/>
            <a:ext cx="4495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21F7233-D9B9-380C-5CF7-C76898C32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" y="1671849"/>
            <a:ext cx="4495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D3981-1243-09F8-62BC-01A95F4E0244}"/>
              </a:ext>
            </a:extLst>
          </p:cNvPr>
          <p:cNvSpPr txBox="1"/>
          <p:nvPr/>
        </p:nvSpPr>
        <p:spPr>
          <a:xfrm>
            <a:off x="4614202" y="3494019"/>
            <a:ext cx="4495801" cy="310854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kivymd.app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MDApp</a:t>
            </a:r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kivymd.uix.screen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MDScreen</a:t>
            </a:r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from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kivymd.uix.button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import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MDRectangleFlatButton</a:t>
            </a:r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class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def build(self):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self.theme_cls.theme_style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= "Dark"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self.theme_cls.primary_palette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 = "Orange"</a:t>
            </a: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return (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MDScreen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MDRectangleFlatButton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            text="Hello, World",</a:t>
            </a:r>
          </a:p>
          <a:p>
            <a:r>
              <a:rPr lang="en-US" sz="1400" i="1" dirty="0">
                <a:solidFill>
                  <a:schemeClr val="tx1"/>
                </a:solidFill>
                <a:latin typeface="Söhne Mono"/>
              </a:rPr>
              <a:t>                    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pos_hint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={"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center_x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": 0.5, "</a:t>
            </a:r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center_y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": 0.5},)))</a:t>
            </a:r>
          </a:p>
          <a:p>
            <a:endParaRPr lang="en-US" sz="1400" i="1" dirty="0">
              <a:solidFill>
                <a:schemeClr val="tx1"/>
              </a:solidFill>
              <a:latin typeface="Söhne Mono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Söhne Mono"/>
              </a:rPr>
              <a:t>MainApp</a:t>
            </a:r>
            <a:r>
              <a:rPr lang="en-US" sz="1400" i="1" dirty="0">
                <a:solidFill>
                  <a:schemeClr val="tx1"/>
                </a:solidFill>
                <a:latin typeface="Söhne Mono"/>
              </a:rPr>
              <a:t>().run()</a:t>
            </a:r>
            <a:endParaRPr lang="en-US" sz="1400" b="0" i="1" dirty="0">
              <a:solidFill>
                <a:schemeClr val="tx1"/>
              </a:solidFill>
              <a:effectLst/>
              <a:latin typeface="Söhne Mon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E9059-6640-B93A-F953-EA458D0802D2}"/>
              </a:ext>
            </a:extLst>
          </p:cNvPr>
          <p:cNvSpPr txBox="1"/>
          <p:nvPr/>
        </p:nvSpPr>
        <p:spPr>
          <a:xfrm>
            <a:off x="942535" y="4816819"/>
            <a:ext cx="331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</a:t>
            </a:r>
            <a:r>
              <a:rPr lang="en-US" b="1" dirty="0" err="1">
                <a:solidFill>
                  <a:srgbClr val="FF0000"/>
                </a:solidFill>
              </a:rPr>
              <a:t>kivymd</a:t>
            </a:r>
            <a:r>
              <a:rPr lang="en-US" b="1" dirty="0"/>
              <a:t> everything goes easier</a:t>
            </a:r>
          </a:p>
        </p:txBody>
      </p:sp>
    </p:spTree>
    <p:extLst>
      <p:ext uri="{BB962C8B-B14F-4D97-AF65-F5344CB8AC3E}">
        <p14:creationId xmlns:p14="http://schemas.microsoft.com/office/powerpoint/2010/main" val="11051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12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E9DA2BF-C3D7-DD52-C61B-A575C69DAF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507698"/>
              </p:ext>
            </p:extLst>
          </p:nvPr>
        </p:nvGraphicFramePr>
        <p:xfrm>
          <a:off x="1524000" y="7174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6F632B7-CA57-FD0A-5347-AB54ABA085DE}"/>
              </a:ext>
            </a:extLst>
          </p:cNvPr>
          <p:cNvSpPr txBox="1"/>
          <p:nvPr/>
        </p:nvSpPr>
        <p:spPr>
          <a:xfrm>
            <a:off x="1463040" y="10640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</a:rPr>
              <a:t>Creating a </a:t>
            </a:r>
            <a:r>
              <a:rPr lang="en-US" b="0" i="0" dirty="0" err="1">
                <a:effectLst/>
              </a:rPr>
              <a:t>kivy</a:t>
            </a:r>
            <a:r>
              <a:rPr lang="en-US" b="0" i="0" dirty="0">
                <a:effectLst/>
              </a:rPr>
              <a:t> application is as simple as: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8CCD6-4892-C81D-F251-55773CA6111B}"/>
              </a:ext>
            </a:extLst>
          </p:cNvPr>
          <p:cNvSpPr txBox="1"/>
          <p:nvPr/>
        </p:nvSpPr>
        <p:spPr>
          <a:xfrm>
            <a:off x="717453" y="4824643"/>
            <a:ext cx="793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This is the minimum step we need to implement to create a mobile apps using </a:t>
            </a:r>
            <a:r>
              <a:rPr lang="en-US" i="1" dirty="0" err="1"/>
              <a:t>kivy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86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12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F632B7-CA57-FD0A-5347-AB54ABA085DE}"/>
              </a:ext>
            </a:extLst>
          </p:cNvPr>
          <p:cNvSpPr txBox="1"/>
          <p:nvPr/>
        </p:nvSpPr>
        <p:spPr>
          <a:xfrm>
            <a:off x="1463040" y="89220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</a:rPr>
              <a:t>Let's start with line code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0B7D4A-8DFD-69BD-AE3A-147B62FC11BB}"/>
              </a:ext>
            </a:extLst>
          </p:cNvPr>
          <p:cNvSpPr txBox="1"/>
          <p:nvPr/>
        </p:nvSpPr>
        <p:spPr>
          <a:xfrm>
            <a:off x="1810775" y="1311010"/>
            <a:ext cx="2761225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 Mono"/>
              </a:rPr>
              <a:t>kivy.app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5FF03-BE8A-1571-95F8-32596E617E18}"/>
              </a:ext>
            </a:extLst>
          </p:cNvPr>
          <p:cNvSpPr txBox="1"/>
          <p:nvPr/>
        </p:nvSpPr>
        <p:spPr>
          <a:xfrm>
            <a:off x="1705928" y="1643737"/>
            <a:ext cx="653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T</a:t>
            </a:r>
            <a:r>
              <a:rPr lang="en-US" b="0" i="1" dirty="0">
                <a:effectLst/>
                <a:ea typeface="Verdana" panose="020B0604030504040204" pitchFamily="34" charset="0"/>
              </a:rPr>
              <a:t>he base Class of our mobile App inherits from the </a:t>
            </a:r>
            <a:r>
              <a:rPr lang="en-US" b="1" i="1" dirty="0">
                <a:effectLst/>
                <a:ea typeface="Verdana" panose="020B0604030504040204" pitchFamily="34" charset="0"/>
              </a:rPr>
              <a:t>App class</a:t>
            </a:r>
            <a:endParaRPr lang="en-US" b="1" i="1" dirty="0"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0C593-DA83-8816-CDDD-50093CCC2C42}"/>
              </a:ext>
            </a:extLst>
          </p:cNvPr>
          <p:cNvSpPr txBox="1"/>
          <p:nvPr/>
        </p:nvSpPr>
        <p:spPr>
          <a:xfrm>
            <a:off x="1810775" y="2046826"/>
            <a:ext cx="3318438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 Mono"/>
              </a:rPr>
              <a:t>kivy.uix.label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import 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1645A6-A79C-06B5-FEAD-D40BDB0E0E14}"/>
              </a:ext>
            </a:extLst>
          </p:cNvPr>
          <p:cNvSpPr txBox="1"/>
          <p:nvPr/>
        </p:nvSpPr>
        <p:spPr>
          <a:xfrm>
            <a:off x="1705928" y="2408129"/>
            <a:ext cx="6537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The </a:t>
            </a:r>
            <a:r>
              <a:rPr lang="en-US" dirty="0">
                <a:ea typeface="Verdana" panose="020B0604030504040204" pitchFamily="34" charset="0"/>
              </a:rPr>
              <a:t>‘</a:t>
            </a:r>
            <a:r>
              <a:rPr lang="en-US" dirty="0" err="1">
                <a:ea typeface="Verdana" panose="020B0604030504040204" pitchFamily="34" charset="0"/>
              </a:rPr>
              <a:t>uix</a:t>
            </a:r>
            <a:r>
              <a:rPr lang="en-US" dirty="0">
                <a:ea typeface="Verdana" panose="020B0604030504040204" pitchFamily="34" charset="0"/>
              </a:rPr>
              <a:t>’ </a:t>
            </a:r>
            <a:r>
              <a:rPr lang="en-US" i="1" dirty="0">
                <a:ea typeface="Verdana" panose="020B0604030504040204" pitchFamily="34" charset="0"/>
              </a:rPr>
              <a:t>is the module within the </a:t>
            </a:r>
            <a:r>
              <a:rPr lang="en-US" i="1" dirty="0" err="1">
                <a:ea typeface="Verdana" panose="020B0604030504040204" pitchFamily="34" charset="0"/>
              </a:rPr>
              <a:t>kivy</a:t>
            </a:r>
            <a:r>
              <a:rPr lang="en-US" i="1" dirty="0">
                <a:ea typeface="Verdana" panose="020B0604030504040204" pitchFamily="34" charset="0"/>
              </a:rPr>
              <a:t> library. </a:t>
            </a:r>
          </a:p>
          <a:p>
            <a:r>
              <a:rPr lang="en-US" i="1" dirty="0">
                <a:ea typeface="Verdana" panose="020B0604030504040204" pitchFamily="34" charset="0"/>
              </a:rPr>
              <a:t>The </a:t>
            </a:r>
            <a:r>
              <a:rPr lang="en-US" dirty="0">
                <a:ea typeface="Verdana" panose="020B0604030504040204" pitchFamily="34" charset="0"/>
              </a:rPr>
              <a:t>‘label’ </a:t>
            </a:r>
            <a:r>
              <a:rPr lang="en-US" i="1" dirty="0">
                <a:ea typeface="Verdana" panose="020B0604030504040204" pitchFamily="34" charset="0"/>
              </a:rPr>
              <a:t>is the class or component imported from ‘</a:t>
            </a:r>
            <a:r>
              <a:rPr lang="en-US" i="1" dirty="0" err="1">
                <a:ea typeface="Verdana" panose="020B0604030504040204" pitchFamily="34" charset="0"/>
              </a:rPr>
              <a:t>uix</a:t>
            </a:r>
            <a:r>
              <a:rPr lang="en-US" i="1" dirty="0">
                <a:ea typeface="Verdana" panose="020B0604030504040204" pitchFamily="34" charset="0"/>
              </a:rPr>
              <a:t>’ module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1ACAC-4C87-9A4A-C6AC-B18DD6C41A58}"/>
              </a:ext>
            </a:extLst>
          </p:cNvPr>
          <p:cNvSpPr txBox="1"/>
          <p:nvPr/>
        </p:nvSpPr>
        <p:spPr>
          <a:xfrm>
            <a:off x="1838468" y="3059644"/>
            <a:ext cx="1990582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class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E95D3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MyApp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95D3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App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95D3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):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3DF1B-4976-FBD3-F9EB-EE5045B622EC}"/>
              </a:ext>
            </a:extLst>
          </p:cNvPr>
          <p:cNvSpPr txBox="1"/>
          <p:nvPr/>
        </p:nvSpPr>
        <p:spPr>
          <a:xfrm>
            <a:off x="1733621" y="3392374"/>
            <a:ext cx="6537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This is how we defining the Base Class of our </a:t>
            </a:r>
            <a:r>
              <a:rPr lang="en-US" i="1" dirty="0" err="1">
                <a:ea typeface="Verdana" panose="020B0604030504040204" pitchFamily="34" charset="0"/>
              </a:rPr>
              <a:t>Kivy</a:t>
            </a:r>
            <a:r>
              <a:rPr lang="en-US" i="1" dirty="0">
                <a:ea typeface="Verdana" panose="020B0604030504040204" pitchFamily="34" charset="0"/>
              </a:rPr>
              <a:t> App. </a:t>
            </a:r>
          </a:p>
          <a:p>
            <a:r>
              <a:rPr lang="en-US" i="1" dirty="0">
                <a:ea typeface="Verdana" panose="020B0604030504040204" pitchFamily="34" charset="0"/>
              </a:rPr>
              <a:t>The ‘</a:t>
            </a:r>
            <a:r>
              <a:rPr lang="en-US" i="1" dirty="0" err="1">
                <a:ea typeface="Verdana" panose="020B0604030504040204" pitchFamily="34" charset="0"/>
              </a:rPr>
              <a:t>MyApp</a:t>
            </a:r>
            <a:r>
              <a:rPr lang="en-US" i="1" dirty="0">
                <a:ea typeface="Verdana" panose="020B0604030504040204" pitchFamily="34" charset="0"/>
              </a:rPr>
              <a:t>’ is the name, can be change with anything.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7155F-F70F-DB46-4C28-DDE22002D48D}"/>
              </a:ext>
            </a:extLst>
          </p:cNvPr>
          <p:cNvSpPr txBox="1"/>
          <p:nvPr/>
        </p:nvSpPr>
        <p:spPr>
          <a:xfrm>
            <a:off x="1838468" y="4019350"/>
            <a:ext cx="1647682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def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95D3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build(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self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95D3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):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3911EC-56B1-BA30-8D10-9713B9DC54BF}"/>
              </a:ext>
            </a:extLst>
          </p:cNvPr>
          <p:cNvSpPr txBox="1"/>
          <p:nvPr/>
        </p:nvSpPr>
        <p:spPr>
          <a:xfrm>
            <a:off x="1733621" y="4380655"/>
            <a:ext cx="6537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This is the function where you should initialize and return your Root Widget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8DAB57-B56E-87D3-4BDB-431F0014E6B5}"/>
              </a:ext>
            </a:extLst>
          </p:cNvPr>
          <p:cNvSpPr txBox="1"/>
          <p:nvPr/>
        </p:nvSpPr>
        <p:spPr>
          <a:xfrm>
            <a:off x="1838468" y="5056705"/>
            <a:ext cx="3176445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return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Label(text=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'Hello world'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öhne Mono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95D3"/>
              </a:solidFill>
              <a:effectLst/>
              <a:uLnTx/>
              <a:uFillTx/>
              <a:latin typeface="Söhne Mono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4C1E5E-53CD-B294-0ADF-9BDF0B307C39}"/>
              </a:ext>
            </a:extLst>
          </p:cNvPr>
          <p:cNvSpPr txBox="1"/>
          <p:nvPr/>
        </p:nvSpPr>
        <p:spPr>
          <a:xfrm>
            <a:off x="1733621" y="5418010"/>
            <a:ext cx="653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This Label will be the Root Widget of this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E751C-5346-FB37-D0C3-D4E96B5371A5}"/>
              </a:ext>
            </a:extLst>
          </p:cNvPr>
          <p:cNvSpPr txBox="1"/>
          <p:nvPr/>
        </p:nvSpPr>
        <p:spPr>
          <a:xfrm>
            <a:off x="1838468" y="5787342"/>
            <a:ext cx="2990707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__name__ ==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'__main__’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8F186C-1378-3385-6C5A-C2AD14C34849}"/>
              </a:ext>
            </a:extLst>
          </p:cNvPr>
          <p:cNvSpPr txBox="1"/>
          <p:nvPr/>
        </p:nvSpPr>
        <p:spPr>
          <a:xfrm>
            <a:off x="1734504" y="6488668"/>
            <a:ext cx="653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a typeface="Verdana" panose="020B0604030504040204" pitchFamily="34" charset="0"/>
              </a:rPr>
              <a:t>Here the class </a:t>
            </a:r>
            <a:r>
              <a:rPr lang="en-US" i="1" dirty="0" err="1">
                <a:ea typeface="Verdana" panose="020B0604030504040204" pitchFamily="34" charset="0"/>
              </a:rPr>
              <a:t>MyApp</a:t>
            </a:r>
            <a:r>
              <a:rPr lang="en-US" i="1" dirty="0">
                <a:ea typeface="Verdana" panose="020B0604030504040204" pitchFamily="34" charset="0"/>
              </a:rPr>
              <a:t> is initialized and its run() method called.</a:t>
            </a:r>
          </a:p>
        </p:txBody>
      </p:sp>
    </p:spTree>
    <p:extLst>
      <p:ext uri="{BB962C8B-B14F-4D97-AF65-F5344CB8AC3E}">
        <p14:creationId xmlns:p14="http://schemas.microsoft.com/office/powerpoint/2010/main" val="79418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1" grpId="0"/>
      <p:bldP spid="14" grpId="0" animBg="1"/>
      <p:bldP spid="15" grpId="0"/>
      <p:bldP spid="19" grpId="0" animBg="1"/>
      <p:bldP spid="20" grpId="0"/>
      <p:bldP spid="21" grpId="0" animBg="1"/>
      <p:bldP spid="22" grpId="0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12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Kivy 2.1.0 on PyPI - Libraries.io">
            <a:extLst>
              <a:ext uri="{FF2B5EF4-FFF2-40B4-BE49-F238E27FC236}">
                <a16:creationId xmlns:a16="http://schemas.microsoft.com/office/drawing/2014/main" id="{C1A76EFB-96FD-80F7-C6EF-EAA946D5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3" y="1064004"/>
            <a:ext cx="1194817" cy="11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8675A-11A1-D7EF-0282-3E30EC2E8CDD}"/>
              </a:ext>
            </a:extLst>
          </p:cNvPr>
          <p:cNvSpPr txBox="1"/>
          <p:nvPr/>
        </p:nvSpPr>
        <p:spPr>
          <a:xfrm>
            <a:off x="2067950" y="1338246"/>
            <a:ext cx="3966138" cy="286232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import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 Mono"/>
              </a:rPr>
              <a:t>kivy</a:t>
            </a:r>
            <a:endParaRPr lang="en-US" b="0" i="0" dirty="0">
              <a:solidFill>
                <a:schemeClr val="bg1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 Mono"/>
              </a:rPr>
              <a:t>kivy.app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import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App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from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 Mono"/>
              </a:rPr>
              <a:t>kivy.uix.label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 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import 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Label</a:t>
            </a:r>
          </a:p>
          <a:p>
            <a:endParaRPr lang="en-US" dirty="0">
              <a:solidFill>
                <a:schemeClr val="bg1"/>
              </a:solidFill>
              <a:latin typeface="Söhne Mono"/>
            </a:endParaRP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class </a:t>
            </a:r>
            <a:r>
              <a:rPr lang="en-US" b="0" i="0" dirty="0" err="1">
                <a:solidFill>
                  <a:srgbClr val="2E95D3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(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App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def 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build(</a:t>
            </a:r>
            <a:r>
              <a:rPr lang="en-US" b="0" i="0" dirty="0">
                <a:solidFill>
                  <a:srgbClr val="FF0000"/>
                </a:solidFill>
                <a:effectLst/>
                <a:latin typeface="Söhne Mono"/>
              </a:rPr>
              <a:t>self</a:t>
            </a:r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):</a:t>
            </a:r>
          </a:p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        return 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Label(text=</a:t>
            </a:r>
            <a:r>
              <a:rPr lang="en-US" b="0" i="0" dirty="0">
                <a:solidFill>
                  <a:srgbClr val="00B050"/>
                </a:solidFill>
                <a:effectLst/>
                <a:latin typeface="Söhne Mono"/>
              </a:rPr>
              <a:t>'Hello Alfa Prima’</a:t>
            </a:r>
            <a:r>
              <a:rPr lang="en-US" b="0" i="0" dirty="0">
                <a:solidFill>
                  <a:schemeClr val="bg1"/>
                </a:solidFill>
                <a:effectLst/>
                <a:latin typeface="Söhne Mono"/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rgbClr val="2E95D3"/>
              </a:solidFill>
              <a:effectLst/>
              <a:latin typeface="Söhne Mono"/>
            </a:endParaRPr>
          </a:p>
          <a:p>
            <a:r>
              <a:rPr lang="en-US" b="0" i="0" dirty="0">
                <a:solidFill>
                  <a:srgbClr val="2E95D3"/>
                </a:solidFill>
                <a:effectLst/>
                <a:latin typeface="Söhne Mono"/>
              </a:rPr>
              <a:t>if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 __name__ == </a:t>
            </a:r>
            <a:r>
              <a:rPr lang="en-US" b="0" i="0" dirty="0">
                <a:solidFill>
                  <a:srgbClr val="00A67D"/>
                </a:solidFill>
                <a:effectLst/>
                <a:latin typeface="Söhne Mono"/>
              </a:rPr>
              <a:t>'__main__’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: </a:t>
            </a:r>
          </a:p>
          <a:p>
            <a:r>
              <a:rPr lang="en-US" dirty="0">
                <a:solidFill>
                  <a:srgbClr val="FFFFFF"/>
                </a:solidFill>
                <a:latin typeface="Söhne Mono"/>
              </a:rPr>
              <a:t>	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Söhne Mono"/>
              </a:rPr>
              <a:t>MyApp</a:t>
            </a:r>
            <a:r>
              <a:rPr lang="en-US" b="0" i="0" dirty="0">
                <a:solidFill>
                  <a:srgbClr val="FFFFFF"/>
                </a:solidFill>
                <a:effectLst/>
                <a:latin typeface="Söhne Mono"/>
              </a:rPr>
              <a:t>().run()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A0B1D-0D12-8173-D544-DB4F7091FBE3}"/>
              </a:ext>
            </a:extLst>
          </p:cNvPr>
          <p:cNvSpPr txBox="1"/>
          <p:nvPr/>
        </p:nvSpPr>
        <p:spPr>
          <a:xfrm>
            <a:off x="2004277" y="953031"/>
            <a:ext cx="20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Compile everything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BC97501-C751-42E4-7428-BF4BC0189FEB}"/>
              </a:ext>
            </a:extLst>
          </p:cNvPr>
          <p:cNvSpPr/>
          <p:nvPr/>
        </p:nvSpPr>
        <p:spPr>
          <a:xfrm>
            <a:off x="6186488" y="2643188"/>
            <a:ext cx="671512" cy="557212"/>
          </a:xfrm>
          <a:prstGeom prst="rightArrow">
            <a:avLst>
              <a:gd name="adj1" fmla="val 50000"/>
              <a:gd name="adj2" fmla="val 70513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3931-E28E-8BF4-3953-40AC970A1C6A}"/>
              </a:ext>
            </a:extLst>
          </p:cNvPr>
          <p:cNvSpPr txBox="1"/>
          <p:nvPr/>
        </p:nvSpPr>
        <p:spPr>
          <a:xfrm>
            <a:off x="6186488" y="2258821"/>
            <a:ext cx="86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1AE1CF-465B-89AF-7EC5-096EAE644B7B}"/>
              </a:ext>
            </a:extLst>
          </p:cNvPr>
          <p:cNvSpPr txBox="1"/>
          <p:nvPr/>
        </p:nvSpPr>
        <p:spPr>
          <a:xfrm>
            <a:off x="7010400" y="2737128"/>
            <a:ext cx="94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main.py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F5A9F-FC78-56AD-AC23-3D833AFCEAB0}"/>
              </a:ext>
            </a:extLst>
          </p:cNvPr>
          <p:cNvSpPr txBox="1"/>
          <p:nvPr/>
        </p:nvSpPr>
        <p:spPr>
          <a:xfrm>
            <a:off x="268223" y="4414514"/>
            <a:ext cx="126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run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00880-E631-3199-E267-D84536B4006E}"/>
              </a:ext>
            </a:extLst>
          </p:cNvPr>
          <p:cNvSpPr txBox="1"/>
          <p:nvPr/>
        </p:nvSpPr>
        <p:spPr>
          <a:xfrm>
            <a:off x="268223" y="4783846"/>
            <a:ext cx="3779114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In anaconda prompt (windows):</a:t>
            </a:r>
          </a:p>
          <a:p>
            <a:r>
              <a:rPr lang="en-US" i="1" dirty="0">
                <a:solidFill>
                  <a:srgbClr val="7030A0"/>
                </a:solidFill>
                <a:latin typeface="Söhne Mono"/>
              </a:rPr>
              <a:t>python main.py</a:t>
            </a:r>
            <a:endParaRPr lang="en-US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505968-7DEC-4CAC-D2FF-1B7E019B2A60}"/>
              </a:ext>
            </a:extLst>
          </p:cNvPr>
          <p:cNvSpPr txBox="1"/>
          <p:nvPr/>
        </p:nvSpPr>
        <p:spPr>
          <a:xfrm>
            <a:off x="268223" y="5581803"/>
            <a:ext cx="3779114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In </a:t>
            </a:r>
            <a:r>
              <a:rPr lang="en-US" dirty="0">
                <a:solidFill>
                  <a:srgbClr val="7030A0"/>
                </a:solidFill>
                <a:latin typeface="Söhne Mono"/>
              </a:rPr>
              <a:t>S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pyder (windows/</a:t>
            </a:r>
            <a:r>
              <a:rPr lang="en-US" b="0" i="0" dirty="0" err="1">
                <a:solidFill>
                  <a:srgbClr val="7030A0"/>
                </a:solidFill>
                <a:effectLst/>
                <a:latin typeface="Söhne Mono"/>
              </a:rPr>
              <a:t>macOs</a:t>
            </a:r>
            <a:r>
              <a:rPr lang="en-US" b="0" i="0" dirty="0">
                <a:solidFill>
                  <a:srgbClr val="7030A0"/>
                </a:solidFill>
                <a:effectLst/>
                <a:latin typeface="Söhne Mono"/>
              </a:rPr>
              <a:t>/Linux):</a:t>
            </a:r>
          </a:p>
          <a:p>
            <a:r>
              <a:rPr lang="en-US" dirty="0">
                <a:solidFill>
                  <a:srgbClr val="7030A0"/>
                </a:solidFill>
                <a:latin typeface="Söhne Mono"/>
              </a:rPr>
              <a:t>Click ‘run’ or shift + 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92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12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Getting started with </a:t>
            </a:r>
            <a:r>
              <a:rPr lang="en-US" sz="3200" b="1" dirty="0" err="1">
                <a:solidFill>
                  <a:schemeClr val="bg1"/>
                </a:solidFill>
              </a:rPr>
              <a:t>Kivy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EC69-36EF-CD33-C675-525484CE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62" y="1509419"/>
            <a:ext cx="4638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52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 to Spyder         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5E94F18-9255-4179-26A4-957E42A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7" y="112542"/>
            <a:ext cx="688257" cy="6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BD439-9C27-4D59-FDD4-419DDD7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7" y="2139296"/>
            <a:ext cx="6877739" cy="4546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A093C-2633-8817-0A4C-625EDD205C3C}"/>
              </a:ext>
            </a:extLst>
          </p:cNvPr>
          <p:cNvSpPr txBox="1"/>
          <p:nvPr/>
        </p:nvSpPr>
        <p:spPr>
          <a:xfrm>
            <a:off x="563532" y="953031"/>
            <a:ext cx="583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 anaconda prompt (windows), type ‘</a:t>
            </a:r>
            <a:r>
              <a:rPr lang="en-US" dirty="0" err="1"/>
              <a:t>spyder</a:t>
            </a:r>
            <a:r>
              <a:rPr lang="en-US" dirty="0"/>
              <a:t>’ and hit 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6D5A8-C08E-81DC-C7DE-D33447216CE0}"/>
              </a:ext>
            </a:extLst>
          </p:cNvPr>
          <p:cNvSpPr txBox="1"/>
          <p:nvPr/>
        </p:nvSpPr>
        <p:spPr>
          <a:xfrm>
            <a:off x="196948" y="1459468"/>
            <a:ext cx="1676421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The main editor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16DED1-BE64-7144-C9DF-9E7514820B56}"/>
              </a:ext>
            </a:extLst>
          </p:cNvPr>
          <p:cNvCxnSpPr>
            <a:stCxn id="13" idx="2"/>
            <a:endCxn id="8" idx="1"/>
          </p:cNvCxnSpPr>
          <p:nvPr/>
        </p:nvCxnSpPr>
        <p:spPr>
          <a:xfrm rot="16200000" flipH="1">
            <a:off x="-162209" y="3026168"/>
            <a:ext cx="2583925" cy="189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D5CAF7-74A5-D32A-B75D-77440A4FE7C6}"/>
              </a:ext>
            </a:extLst>
          </p:cNvPr>
          <p:cNvSpPr txBox="1"/>
          <p:nvPr/>
        </p:nvSpPr>
        <p:spPr>
          <a:xfrm>
            <a:off x="6492469" y="1417264"/>
            <a:ext cx="2454583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Console, terminal editor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2C814D-91CC-EBA5-47F1-4097D13000F2}"/>
              </a:ext>
            </a:extLst>
          </p:cNvPr>
          <p:cNvCxnSpPr>
            <a:cxnSpLocks/>
            <a:stCxn id="18" idx="2"/>
            <a:endCxn id="8" idx="3"/>
          </p:cNvCxnSpPr>
          <p:nvPr/>
        </p:nvCxnSpPr>
        <p:spPr>
          <a:xfrm rot="16200000" flipH="1">
            <a:off x="6597859" y="2908497"/>
            <a:ext cx="2626129" cy="382325"/>
          </a:xfrm>
          <a:prstGeom prst="bentConnector4">
            <a:avLst>
              <a:gd name="adj1" fmla="val 6715"/>
              <a:gd name="adj2" fmla="val 26305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CDEA16-D1AF-A8C9-FF4F-A097A9859EDD}"/>
              </a:ext>
            </a:extLst>
          </p:cNvPr>
          <p:cNvSpPr/>
          <p:nvPr/>
        </p:nvSpPr>
        <p:spPr>
          <a:xfrm>
            <a:off x="5351474" y="3235569"/>
            <a:ext cx="2757367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A1ED19-80E6-5543-EC64-29D8CA7121DD}"/>
              </a:ext>
            </a:extLst>
          </p:cNvPr>
          <p:cNvSpPr/>
          <p:nvPr/>
        </p:nvSpPr>
        <p:spPr>
          <a:xfrm>
            <a:off x="1280618" y="3106443"/>
            <a:ext cx="3994768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913F62-AA01-CB50-0633-F39C6F61896D}"/>
              </a:ext>
            </a:extLst>
          </p:cNvPr>
          <p:cNvSpPr/>
          <p:nvPr/>
        </p:nvSpPr>
        <p:spPr>
          <a:xfrm>
            <a:off x="2665103" y="2587715"/>
            <a:ext cx="382325" cy="4087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0BC30-6EC6-AE9B-9C71-E48253C3B797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2856266" y="1786596"/>
            <a:ext cx="1458888" cy="80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476A7C-E15B-2A0F-B81A-96B0DDB622F9}"/>
              </a:ext>
            </a:extLst>
          </p:cNvPr>
          <p:cNvSpPr txBox="1"/>
          <p:nvPr/>
        </p:nvSpPr>
        <p:spPr>
          <a:xfrm>
            <a:off x="3967090" y="1417264"/>
            <a:ext cx="696128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 </a:t>
            </a:r>
          </a:p>
        </p:txBody>
      </p:sp>
    </p:spTree>
    <p:extLst>
      <p:ext uri="{BB962C8B-B14F-4D97-AF65-F5344CB8AC3E}">
        <p14:creationId xmlns:p14="http://schemas.microsoft.com/office/powerpoint/2010/main" val="13613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52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 to Spyder         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5E94F18-9255-4179-26A4-957E42A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7" y="112542"/>
            <a:ext cx="688257" cy="6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BD439-9C27-4D59-FDD4-419DDD7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7" y="2139296"/>
            <a:ext cx="6877739" cy="4546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A093C-2633-8817-0A4C-625EDD205C3C}"/>
              </a:ext>
            </a:extLst>
          </p:cNvPr>
          <p:cNvSpPr txBox="1"/>
          <p:nvPr/>
        </p:nvSpPr>
        <p:spPr>
          <a:xfrm>
            <a:off x="563532" y="953031"/>
            <a:ext cx="583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 anaconda prompt (windows), type ‘</a:t>
            </a:r>
            <a:r>
              <a:rPr lang="en-US" dirty="0" err="1"/>
              <a:t>spyder</a:t>
            </a:r>
            <a:r>
              <a:rPr lang="en-US" dirty="0"/>
              <a:t>’ and hit 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6D5A8-C08E-81DC-C7DE-D33447216CE0}"/>
              </a:ext>
            </a:extLst>
          </p:cNvPr>
          <p:cNvSpPr txBox="1"/>
          <p:nvPr/>
        </p:nvSpPr>
        <p:spPr>
          <a:xfrm>
            <a:off x="196948" y="1459468"/>
            <a:ext cx="1800108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Coding start here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16DED1-BE64-7144-C9DF-9E7514820B56}"/>
              </a:ext>
            </a:extLst>
          </p:cNvPr>
          <p:cNvCxnSpPr>
            <a:stCxn id="13" idx="2"/>
            <a:endCxn id="8" idx="1"/>
          </p:cNvCxnSpPr>
          <p:nvPr/>
        </p:nvCxnSpPr>
        <p:spPr>
          <a:xfrm rot="16200000" flipH="1">
            <a:off x="-131288" y="3057089"/>
            <a:ext cx="2583925" cy="127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D5CAF7-74A5-D32A-B75D-77440A4FE7C6}"/>
              </a:ext>
            </a:extLst>
          </p:cNvPr>
          <p:cNvSpPr txBox="1"/>
          <p:nvPr/>
        </p:nvSpPr>
        <p:spPr>
          <a:xfrm>
            <a:off x="6548740" y="1084498"/>
            <a:ext cx="2201365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 this to run or install any necessary library 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2C814D-91CC-EBA5-47F1-4097D13000F2}"/>
              </a:ext>
            </a:extLst>
          </p:cNvPr>
          <p:cNvCxnSpPr>
            <a:cxnSpLocks/>
            <a:stCxn id="18" idx="2"/>
            <a:endCxn id="8" idx="3"/>
          </p:cNvCxnSpPr>
          <p:nvPr/>
        </p:nvCxnSpPr>
        <p:spPr>
          <a:xfrm rot="16200000" flipH="1">
            <a:off x="6673306" y="2983944"/>
            <a:ext cx="2404897" cy="452663"/>
          </a:xfrm>
          <a:prstGeom prst="bentConnector4">
            <a:avLst>
              <a:gd name="adj1" fmla="val 2733"/>
              <a:gd name="adj2" fmla="val 29365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CDEA16-D1AF-A8C9-FF4F-A097A9859EDD}"/>
              </a:ext>
            </a:extLst>
          </p:cNvPr>
          <p:cNvSpPr/>
          <p:nvPr/>
        </p:nvSpPr>
        <p:spPr>
          <a:xfrm>
            <a:off x="5351474" y="3235569"/>
            <a:ext cx="2757367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A1ED19-80E6-5543-EC64-29D8CA7121DD}"/>
              </a:ext>
            </a:extLst>
          </p:cNvPr>
          <p:cNvSpPr/>
          <p:nvPr/>
        </p:nvSpPr>
        <p:spPr>
          <a:xfrm>
            <a:off x="1280618" y="3106443"/>
            <a:ext cx="3994768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913F62-AA01-CB50-0633-F39C6F61896D}"/>
              </a:ext>
            </a:extLst>
          </p:cNvPr>
          <p:cNvSpPr/>
          <p:nvPr/>
        </p:nvSpPr>
        <p:spPr>
          <a:xfrm>
            <a:off x="2665103" y="2587715"/>
            <a:ext cx="382325" cy="4087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0BC30-6EC6-AE9B-9C71-E48253C3B797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2856266" y="1786596"/>
            <a:ext cx="1458888" cy="801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476A7C-E15B-2A0F-B81A-96B0DDB622F9}"/>
              </a:ext>
            </a:extLst>
          </p:cNvPr>
          <p:cNvSpPr txBox="1"/>
          <p:nvPr/>
        </p:nvSpPr>
        <p:spPr>
          <a:xfrm>
            <a:off x="3967090" y="1417264"/>
            <a:ext cx="696128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 </a:t>
            </a:r>
          </a:p>
        </p:txBody>
      </p:sp>
    </p:spTree>
    <p:extLst>
      <p:ext uri="{BB962C8B-B14F-4D97-AF65-F5344CB8AC3E}">
        <p14:creationId xmlns:p14="http://schemas.microsoft.com/office/powerpoint/2010/main" val="387199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52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 to Spyder         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5E94F18-9255-4179-26A4-957E42A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7" y="112542"/>
            <a:ext cx="688257" cy="6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7BD439-9C27-4D59-FDD4-419DDD7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47" y="2139296"/>
            <a:ext cx="6877739" cy="4546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A093C-2633-8817-0A4C-625EDD205C3C}"/>
              </a:ext>
            </a:extLst>
          </p:cNvPr>
          <p:cNvSpPr txBox="1"/>
          <p:nvPr/>
        </p:nvSpPr>
        <p:spPr>
          <a:xfrm>
            <a:off x="563532" y="953031"/>
            <a:ext cx="583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 anaconda prompt (windows), type ‘</a:t>
            </a:r>
            <a:r>
              <a:rPr lang="en-US" dirty="0" err="1"/>
              <a:t>spyder</a:t>
            </a:r>
            <a:r>
              <a:rPr lang="en-US" dirty="0"/>
              <a:t>’ and hit 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6D5A8-C08E-81DC-C7DE-D33447216CE0}"/>
              </a:ext>
            </a:extLst>
          </p:cNvPr>
          <p:cNvSpPr txBox="1"/>
          <p:nvPr/>
        </p:nvSpPr>
        <p:spPr>
          <a:xfrm>
            <a:off x="196948" y="1459468"/>
            <a:ext cx="1800108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Coding start here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E16DED1-BE64-7144-C9DF-9E7514820B56}"/>
              </a:ext>
            </a:extLst>
          </p:cNvPr>
          <p:cNvCxnSpPr>
            <a:stCxn id="13" idx="2"/>
            <a:endCxn id="8" idx="1"/>
          </p:cNvCxnSpPr>
          <p:nvPr/>
        </p:nvCxnSpPr>
        <p:spPr>
          <a:xfrm rot="16200000" flipH="1">
            <a:off x="-131288" y="3057089"/>
            <a:ext cx="2583925" cy="1273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D5CAF7-74A5-D32A-B75D-77440A4FE7C6}"/>
              </a:ext>
            </a:extLst>
          </p:cNvPr>
          <p:cNvSpPr txBox="1"/>
          <p:nvPr/>
        </p:nvSpPr>
        <p:spPr>
          <a:xfrm>
            <a:off x="6548740" y="1084498"/>
            <a:ext cx="2201365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 this to run or install any necessary library 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2C814D-91CC-EBA5-47F1-4097D13000F2}"/>
              </a:ext>
            </a:extLst>
          </p:cNvPr>
          <p:cNvCxnSpPr>
            <a:cxnSpLocks/>
            <a:stCxn id="18" idx="2"/>
            <a:endCxn id="8" idx="3"/>
          </p:cNvCxnSpPr>
          <p:nvPr/>
        </p:nvCxnSpPr>
        <p:spPr>
          <a:xfrm rot="16200000" flipH="1">
            <a:off x="6673306" y="2983944"/>
            <a:ext cx="2404897" cy="452663"/>
          </a:xfrm>
          <a:prstGeom prst="bentConnector4">
            <a:avLst>
              <a:gd name="adj1" fmla="val 2733"/>
              <a:gd name="adj2" fmla="val 29365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2CDEA16-D1AF-A8C9-FF4F-A097A9859EDD}"/>
              </a:ext>
            </a:extLst>
          </p:cNvPr>
          <p:cNvSpPr/>
          <p:nvPr/>
        </p:nvSpPr>
        <p:spPr>
          <a:xfrm>
            <a:off x="5351474" y="3235569"/>
            <a:ext cx="2757367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A1ED19-80E6-5543-EC64-29D8CA7121DD}"/>
              </a:ext>
            </a:extLst>
          </p:cNvPr>
          <p:cNvSpPr/>
          <p:nvPr/>
        </p:nvSpPr>
        <p:spPr>
          <a:xfrm>
            <a:off x="1280618" y="3106443"/>
            <a:ext cx="3994768" cy="3277773"/>
          </a:xfrm>
          <a:prstGeom prst="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913F62-AA01-CB50-0633-F39C6F61896D}"/>
              </a:ext>
            </a:extLst>
          </p:cNvPr>
          <p:cNvSpPr/>
          <p:nvPr/>
        </p:nvSpPr>
        <p:spPr>
          <a:xfrm>
            <a:off x="4110831" y="2330434"/>
            <a:ext cx="382325" cy="408704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A0BC30-6EC6-AE9B-9C71-E48253C3B797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4301994" y="1964898"/>
            <a:ext cx="307022" cy="36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476A7C-E15B-2A0F-B81A-96B0DDB622F9}"/>
              </a:ext>
            </a:extLst>
          </p:cNvPr>
          <p:cNvSpPr txBox="1"/>
          <p:nvPr/>
        </p:nvSpPr>
        <p:spPr>
          <a:xfrm>
            <a:off x="3508333" y="1318567"/>
            <a:ext cx="2201365" cy="6463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Adjust the necessary panel here</a:t>
            </a:r>
          </a:p>
        </p:txBody>
      </p:sp>
    </p:spTree>
    <p:extLst>
      <p:ext uri="{BB962C8B-B14F-4D97-AF65-F5344CB8AC3E}">
        <p14:creationId xmlns:p14="http://schemas.microsoft.com/office/powerpoint/2010/main" val="173877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52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Introduction to Spyder         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st of top 10 best IDEs for Python Development - The Indian Wire">
            <a:extLst>
              <a:ext uri="{FF2B5EF4-FFF2-40B4-BE49-F238E27FC236}">
                <a16:creationId xmlns:a16="http://schemas.microsoft.com/office/drawing/2014/main" id="{A5E94F18-9255-4179-26A4-957E42AFD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7" y="112542"/>
            <a:ext cx="688257" cy="6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A093C-2633-8817-0A4C-625EDD205C3C}"/>
              </a:ext>
            </a:extLst>
          </p:cNvPr>
          <p:cNvSpPr txBox="1"/>
          <p:nvPr/>
        </p:nvSpPr>
        <p:spPr>
          <a:xfrm>
            <a:off x="563532" y="953031"/>
            <a:ext cx="4248214" cy="64633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To work with file tree (explorer), do click</a:t>
            </a:r>
          </a:p>
          <a:p>
            <a:r>
              <a:rPr lang="en-US" dirty="0"/>
              <a:t>	View &gt;&gt; Panes &gt;&gt; Files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842924-E98C-4C1A-34A8-85524CA9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944" y="1974690"/>
            <a:ext cx="5621173" cy="488331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56B5135-3B88-FFF1-1FA9-E7F67A99AF55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>
            <a:off x="4811746" y="1276197"/>
            <a:ext cx="2390913" cy="15795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C29C9BB-9851-8F7A-CC41-23B72BD0C36D}"/>
              </a:ext>
            </a:extLst>
          </p:cNvPr>
          <p:cNvSpPr/>
          <p:nvPr/>
        </p:nvSpPr>
        <p:spPr>
          <a:xfrm>
            <a:off x="5992837" y="2855742"/>
            <a:ext cx="2419643" cy="109728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0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2689</TotalTime>
  <Words>775</Words>
  <Application>Microsoft Office PowerPoint</Application>
  <PresentationFormat>On-screen Show (4:3)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Söhne Mono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28</cp:revision>
  <dcterms:created xsi:type="dcterms:W3CDTF">2023-09-15T09:50:08Z</dcterms:created>
  <dcterms:modified xsi:type="dcterms:W3CDTF">2023-11-02T02:52:59Z</dcterms:modified>
</cp:coreProperties>
</file>